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62" r:id="rId4"/>
    <p:sldId id="257" r:id="rId5"/>
    <p:sldId id="258" r:id="rId6"/>
    <p:sldId id="259" r:id="rId7"/>
    <p:sldId id="263" r:id="rId8"/>
    <p:sldId id="266" r:id="rId9"/>
    <p:sldId id="265" r:id="rId10"/>
    <p:sldId id="267"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45" autoAdjust="0"/>
  </p:normalViewPr>
  <p:slideViewPr>
    <p:cSldViewPr>
      <p:cViewPr varScale="1">
        <p:scale>
          <a:sx n="79" d="100"/>
          <a:sy n="79" d="100"/>
        </p:scale>
        <p:origin x="-906" y="-96"/>
      </p:cViewPr>
      <p:guideLst>
        <p:guide orient="horz" pos="2160"/>
        <p:guide pos="2880"/>
      </p:guideLst>
    </p:cSldViewPr>
  </p:slideViewPr>
  <p:outlineViewPr>
    <p:cViewPr>
      <p:scale>
        <a:sx n="33" d="100"/>
        <a:sy n="33" d="100"/>
      </p:scale>
      <p:origin x="0" y="4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4BBF4D6-72EC-41C1-8EB7-AA42ECC1BEA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BBF4D6-72EC-41C1-8EB7-AA42ECC1BE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BBF4D6-72EC-41C1-8EB7-AA42ECC1BE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BBF4D6-72EC-41C1-8EB7-AA42ECC1BE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4BBF4D6-72EC-41C1-8EB7-AA42ECC1BEA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BBF4D6-72EC-41C1-8EB7-AA42ECC1BE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4BBF4D6-72EC-41C1-8EB7-AA42ECC1BE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4BBF4D6-72EC-41C1-8EB7-AA42ECC1BE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4BBF4D6-72EC-41C1-8EB7-AA42ECC1BEA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BBF4D6-72EC-41C1-8EB7-AA42ECC1BE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8008EC0-155D-4750-9985-55233119FEC5}" type="datetimeFigureOut">
              <a:rPr lang="en-US" smtClean="0"/>
              <a:t>7/12/2017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4BBF4D6-72EC-41C1-8EB7-AA42ECC1BEA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8008EC0-155D-4750-9985-55233119FEC5}" type="datetimeFigureOut">
              <a:rPr lang="en-US" smtClean="0"/>
              <a:t>7/12/2017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4BBF4D6-72EC-41C1-8EB7-AA42ECC1BEA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hadd.org/Membership/JOIN-CHADD-US-Membership.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chadd.org/Training-Events/Teacher-to-Teacher.aspx" TargetMode="External"/><Relationship Id="rId2" Type="http://schemas.openxmlformats.org/officeDocument/2006/relationships/hyperlink" Target="http://www.chadd.org/Training-Event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chadd.org/Training-Events/" TargetMode="External"/><Relationship Id="rId2" Type="http://schemas.openxmlformats.org/officeDocument/2006/relationships/hyperlink" Target="http://www.chadd.org/Advocacy/Education.asp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chadd.org/Understanding-ADHD/For-Professionals/NRC-Library.aspx" TargetMode="External"/><Relationship Id="rId2" Type="http://schemas.openxmlformats.org/officeDocument/2006/relationships/hyperlink" Target="http://chadd.org/Training-Events/Ask-the-Expert.aspx" TargetMode="External"/><Relationship Id="rId1" Type="http://schemas.openxmlformats.org/officeDocument/2006/relationships/slideLayout" Target="../slideLayouts/slideLayout1.xml"/><Relationship Id="rId4" Type="http://schemas.openxmlformats.org/officeDocument/2006/relationships/hyperlink" Target="http://www.chadd.org/About-CHADD/National-Resource-Center.aspx"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chadd.org/Support/Attention-Connection.asp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chadd.org/Membership.asp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chadd.org/Membership/Attention-Magazine.asp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34085"/>
            <a:ext cx="7772400" cy="838200"/>
          </a:xfrm>
        </p:spPr>
        <p:txBody>
          <a:bodyPr>
            <a:noAutofit/>
          </a:bodyPr>
          <a:lstStyle/>
          <a:p>
            <a:r>
              <a:rPr lang="en-US" sz="3600" b="1" dirty="0" smtClean="0">
                <a:solidFill>
                  <a:schemeClr val="tx1"/>
                </a:solidFill>
              </a:rPr>
              <a:t>Children and Adults with   Attention-Deficit/Hyperactivity </a:t>
            </a:r>
            <a:r>
              <a:rPr lang="en-US" sz="3600" b="1" dirty="0" smtClean="0">
                <a:solidFill>
                  <a:schemeClr val="tx1"/>
                </a:solidFill>
              </a:rPr>
              <a:t>Disorder (CHADD)</a:t>
            </a:r>
            <a:endParaRPr lang="en-US" sz="3600" dirty="0"/>
          </a:p>
        </p:txBody>
      </p:sp>
      <p:sp>
        <p:nvSpPr>
          <p:cNvPr id="3" name="Subtitle 2"/>
          <p:cNvSpPr>
            <a:spLocks noGrp="1"/>
          </p:cNvSpPr>
          <p:nvPr>
            <p:ph type="subTitle" idx="1"/>
          </p:nvPr>
        </p:nvSpPr>
        <p:spPr>
          <a:xfrm>
            <a:off x="914400" y="1981200"/>
            <a:ext cx="8102600" cy="4648200"/>
          </a:xfrm>
        </p:spPr>
        <p:txBody>
          <a:bodyPr>
            <a:normAutofit lnSpcReduction="10000"/>
          </a:bodyPr>
          <a:lstStyle/>
          <a:p>
            <a:pPr algn="ctr"/>
            <a:r>
              <a:rPr lang="en-US" sz="2000" i="1" dirty="0" smtClean="0">
                <a:solidFill>
                  <a:schemeClr val="tx1"/>
                </a:solidFill>
                <a:effectLst/>
              </a:rPr>
              <a:t>CHADD improves the lives of people affected by ADHD</a:t>
            </a:r>
          </a:p>
          <a:p>
            <a:pPr algn="l"/>
            <a:endParaRPr lang="en-US" sz="2000" dirty="0" smtClean="0">
              <a:solidFill>
                <a:schemeClr val="tx1"/>
              </a:solidFill>
            </a:endParaRPr>
          </a:p>
          <a:p>
            <a:r>
              <a:rPr lang="en-US" sz="2000" b="1" dirty="0" smtClean="0">
                <a:solidFill>
                  <a:schemeClr val="tx1"/>
                </a:solidFill>
                <a:effectLst/>
              </a:rPr>
              <a:t>Goals and Priorities</a:t>
            </a:r>
          </a:p>
          <a:p>
            <a:pPr algn="l"/>
            <a:r>
              <a:rPr lang="en-US" sz="2000" dirty="0" smtClean="0">
                <a:solidFill>
                  <a:schemeClr val="tx1"/>
                </a:solidFill>
                <a:effectLst/>
              </a:rPr>
              <a:t>CHADD has three current priority objectives: </a:t>
            </a:r>
          </a:p>
          <a:p>
            <a:pPr marL="342900" indent="-342900" algn="l">
              <a:buFont typeface="Arial" panose="020B0604020202020204" pitchFamily="34" charset="0"/>
              <a:buChar char="•"/>
            </a:pPr>
            <a:r>
              <a:rPr lang="en-US" sz="2000" dirty="0">
                <a:solidFill>
                  <a:schemeClr val="tx1"/>
                </a:solidFill>
              </a:rPr>
              <a:t>S</a:t>
            </a:r>
            <a:r>
              <a:rPr lang="en-US" sz="2000" dirty="0" smtClean="0">
                <a:solidFill>
                  <a:schemeClr val="tx1"/>
                </a:solidFill>
                <a:effectLst/>
              </a:rPr>
              <a:t>erve as a clearinghouse for evidence-based information on ADHD</a:t>
            </a:r>
          </a:p>
          <a:p>
            <a:pPr marL="342900" indent="-342900" algn="l">
              <a:buFont typeface="Arial" panose="020B0604020202020204" pitchFamily="34" charset="0"/>
              <a:buChar char="•"/>
            </a:pPr>
            <a:r>
              <a:rPr lang="en-US" sz="2000" dirty="0">
                <a:solidFill>
                  <a:schemeClr val="tx1"/>
                </a:solidFill>
              </a:rPr>
              <a:t>S</a:t>
            </a:r>
            <a:r>
              <a:rPr lang="en-US" sz="2000" dirty="0" smtClean="0">
                <a:solidFill>
                  <a:schemeClr val="tx1"/>
                </a:solidFill>
                <a:effectLst/>
              </a:rPr>
              <a:t>erve as a local face-to-face family support group for families and individuals affected by ADHD</a:t>
            </a:r>
          </a:p>
          <a:p>
            <a:pPr marL="342900" indent="-342900" algn="l">
              <a:buFont typeface="Arial" panose="020B0604020202020204" pitchFamily="34" charset="0"/>
              <a:buChar char="•"/>
            </a:pPr>
            <a:r>
              <a:rPr lang="en-US" sz="2000" dirty="0">
                <a:solidFill>
                  <a:schemeClr val="tx1"/>
                </a:solidFill>
              </a:rPr>
              <a:t>S</a:t>
            </a:r>
            <a:r>
              <a:rPr lang="en-US" sz="2000" dirty="0" smtClean="0">
                <a:solidFill>
                  <a:schemeClr val="tx1"/>
                </a:solidFill>
                <a:effectLst/>
              </a:rPr>
              <a:t>erve as an advocate for appropriate public policies and public recognition in response to needs faced by families and individuals with ADHD</a:t>
            </a:r>
          </a:p>
          <a:p>
            <a:pPr algn="l"/>
            <a:r>
              <a:rPr lang="en-US" sz="2000" dirty="0" smtClean="0">
                <a:solidFill>
                  <a:schemeClr val="tx1"/>
                </a:solidFill>
                <a:effectLst/>
              </a:rPr>
              <a:t/>
            </a:r>
            <a:br>
              <a:rPr lang="en-US" sz="2000" dirty="0" smtClean="0">
                <a:solidFill>
                  <a:schemeClr val="tx1"/>
                </a:solidFill>
                <a:effectLst/>
              </a:rPr>
            </a:br>
            <a:r>
              <a:rPr lang="en-US" sz="2000" dirty="0" smtClean="0">
                <a:solidFill>
                  <a:schemeClr val="tx1"/>
                </a:solidFill>
                <a:effectLst/>
              </a:rPr>
              <a:t>CHADD is a national non-profit, tax-exempt [Section 501(c)(3)] organization providing education, advocacy, and support for individuals with ADHD</a:t>
            </a:r>
            <a:r>
              <a:rPr lang="en-US" sz="2000" dirty="0" smtClean="0">
                <a:effectLst/>
              </a:rPr>
              <a:t>. </a:t>
            </a:r>
            <a:r>
              <a:rPr lang="en-US" sz="2000" b="1" dirty="0" smtClean="0">
                <a:effectLst/>
              </a:rPr>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0853" y="55980"/>
            <a:ext cx="1397000" cy="1082675"/>
          </a:xfrm>
          <a:prstGeom prst="rect">
            <a:avLst/>
          </a:prstGeom>
        </p:spPr>
      </p:pic>
    </p:spTree>
    <p:extLst>
      <p:ext uri="{BB962C8B-B14F-4D97-AF65-F5344CB8AC3E}">
        <p14:creationId xmlns:p14="http://schemas.microsoft.com/office/powerpoint/2010/main" val="1145977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5257800" cy="1112838"/>
          </a:xfrm>
        </p:spPr>
        <p:txBody>
          <a:bodyPr>
            <a:normAutofit/>
          </a:bodyPr>
          <a:lstStyle/>
          <a:p>
            <a:r>
              <a:rPr lang="en-US" sz="3000" b="1" dirty="0"/>
              <a:t>MEMBERSHIP TYPES</a:t>
            </a:r>
            <a:br>
              <a:rPr lang="en-US" sz="3000" b="1" dirty="0"/>
            </a:br>
            <a:endParaRPr lang="en-US" sz="3000" dirty="0"/>
          </a:p>
        </p:txBody>
      </p:sp>
      <p:sp>
        <p:nvSpPr>
          <p:cNvPr id="3" name="Content Placeholder 2"/>
          <p:cNvSpPr>
            <a:spLocks noGrp="1"/>
          </p:cNvSpPr>
          <p:nvPr>
            <p:ph idx="1"/>
          </p:nvPr>
        </p:nvSpPr>
        <p:spPr/>
        <p:txBody>
          <a:bodyPr>
            <a:normAutofit lnSpcReduction="10000"/>
          </a:bodyPr>
          <a:lstStyle/>
          <a:p>
            <a:endParaRPr lang="en-US" dirty="0"/>
          </a:p>
          <a:p>
            <a:pPr>
              <a:buFont typeface="Wingdings" panose="05000000000000000000" pitchFamily="2" charset="2"/>
              <a:buChar char="q"/>
            </a:pPr>
            <a:r>
              <a:rPr lang="en-US" dirty="0" smtClean="0"/>
              <a:t> </a:t>
            </a:r>
            <a:r>
              <a:rPr lang="en-US" dirty="0"/>
              <a:t>Individual $53.00</a:t>
            </a:r>
          </a:p>
          <a:p>
            <a:pPr>
              <a:buFont typeface="Wingdings" panose="05000000000000000000" pitchFamily="2" charset="2"/>
              <a:buChar char="q"/>
            </a:pPr>
            <a:r>
              <a:rPr lang="en-US" dirty="0" smtClean="0"/>
              <a:t> Family </a:t>
            </a:r>
            <a:r>
              <a:rPr lang="en-US" dirty="0"/>
              <a:t>$53.00</a:t>
            </a:r>
          </a:p>
          <a:p>
            <a:pPr>
              <a:buFont typeface="Wingdings" panose="05000000000000000000" pitchFamily="2" charset="2"/>
              <a:buChar char="q"/>
            </a:pPr>
            <a:r>
              <a:rPr lang="en-US" dirty="0" smtClean="0"/>
              <a:t> Educator </a:t>
            </a:r>
            <a:r>
              <a:rPr lang="en-US" dirty="0"/>
              <a:t>$53.00</a:t>
            </a:r>
          </a:p>
          <a:p>
            <a:pPr>
              <a:buFont typeface="Wingdings" panose="05000000000000000000" pitchFamily="2" charset="2"/>
              <a:buChar char="q"/>
            </a:pPr>
            <a:r>
              <a:rPr lang="en-US" dirty="0" smtClean="0"/>
              <a:t> Student/Senior </a:t>
            </a:r>
            <a:r>
              <a:rPr lang="en-US" dirty="0"/>
              <a:t>Citizen $41.00</a:t>
            </a:r>
          </a:p>
          <a:p>
            <a:pPr>
              <a:buFont typeface="Wingdings" panose="05000000000000000000" pitchFamily="2" charset="2"/>
              <a:buChar char="q"/>
            </a:pPr>
            <a:r>
              <a:rPr lang="en-US" dirty="0" smtClean="0"/>
              <a:t> Professional </a:t>
            </a:r>
            <a:r>
              <a:rPr lang="en-US" dirty="0"/>
              <a:t>$130.00</a:t>
            </a:r>
          </a:p>
          <a:p>
            <a:pPr>
              <a:buFont typeface="Wingdings" panose="05000000000000000000" pitchFamily="2" charset="2"/>
              <a:buChar char="q"/>
            </a:pPr>
            <a:r>
              <a:rPr lang="en-US" dirty="0" smtClean="0"/>
              <a:t> Organizational </a:t>
            </a:r>
            <a:r>
              <a:rPr lang="en-US" dirty="0"/>
              <a:t>$</a:t>
            </a:r>
            <a:r>
              <a:rPr lang="en-US" dirty="0" smtClean="0"/>
              <a:t>354.00</a:t>
            </a:r>
            <a:br>
              <a:rPr lang="en-US" dirty="0" smtClean="0"/>
            </a:br>
            <a:endParaRPr lang="en-US" dirty="0"/>
          </a:p>
          <a:p>
            <a:pPr marL="82296" indent="0" algn="ctr">
              <a:buNone/>
            </a:pPr>
            <a:r>
              <a:rPr lang="en-US" sz="4000" dirty="0" smtClean="0">
                <a:hlinkClick r:id="rId2"/>
              </a:rPr>
              <a:t>Click here </a:t>
            </a:r>
            <a:r>
              <a:rPr lang="en-US" sz="4000" dirty="0" smtClean="0"/>
              <a:t>to </a:t>
            </a:r>
            <a:r>
              <a:rPr lang="en-US" sz="4000" dirty="0" smtClean="0"/>
              <a:t>join</a:t>
            </a:r>
            <a:endParaRPr lang="en-US" sz="4000" dirty="0"/>
          </a:p>
        </p:txBody>
      </p:sp>
    </p:spTree>
    <p:extLst>
      <p:ext uri="{BB962C8B-B14F-4D97-AF65-F5344CB8AC3E}">
        <p14:creationId xmlns:p14="http://schemas.microsoft.com/office/powerpoint/2010/main" val="585492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35013"/>
            <a:ext cx="7772400" cy="1470025"/>
          </a:xfrm>
        </p:spPr>
        <p:txBody>
          <a:bodyPr>
            <a:normAutofit/>
          </a:bodyPr>
          <a:lstStyle/>
          <a:p>
            <a:r>
              <a:rPr lang="en-US" sz="3200" b="1" dirty="0" smtClean="0"/>
              <a:t>What do I Receive as a Member?</a:t>
            </a:r>
            <a:endParaRPr lang="en-US" sz="3200" b="1" dirty="0"/>
          </a:p>
        </p:txBody>
      </p:sp>
      <p:sp>
        <p:nvSpPr>
          <p:cNvPr id="6" name="Subtitle 5"/>
          <p:cNvSpPr>
            <a:spLocks noGrp="1"/>
          </p:cNvSpPr>
          <p:nvPr>
            <p:ph type="subTitle" idx="1"/>
          </p:nvPr>
        </p:nvSpPr>
        <p:spPr>
          <a:xfrm>
            <a:off x="609600" y="1447800"/>
            <a:ext cx="8153400" cy="5105400"/>
          </a:xfrm>
        </p:spPr>
        <p:txBody>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97413334"/>
              </p:ext>
            </p:extLst>
          </p:nvPr>
        </p:nvGraphicFramePr>
        <p:xfrm>
          <a:off x="457200" y="762000"/>
          <a:ext cx="8534399" cy="5806153"/>
        </p:xfrm>
        <a:graphic>
          <a:graphicData uri="http://schemas.openxmlformats.org/drawingml/2006/table">
            <a:tbl>
              <a:tblPr firstRow="1" firstCol="1" bandRow="1">
                <a:tableStyleId>{5C22544A-7EE6-4342-B048-85BDC9FD1C3A}</a:tableStyleId>
              </a:tblPr>
              <a:tblGrid>
                <a:gridCol w="3758268"/>
                <a:gridCol w="1096161"/>
                <a:gridCol w="782972"/>
                <a:gridCol w="1144398"/>
                <a:gridCol w="1047925"/>
                <a:gridCol w="704675"/>
              </a:tblGrid>
              <a:tr h="457200">
                <a:tc>
                  <a:txBody>
                    <a:bodyPr/>
                    <a:lstStyle/>
                    <a:p>
                      <a:pPr marL="0" marR="0">
                        <a:lnSpc>
                          <a:spcPct val="115000"/>
                        </a:lnSpc>
                        <a:spcBef>
                          <a:spcPts val="0"/>
                        </a:spcBef>
                        <a:spcAft>
                          <a:spcPts val="0"/>
                        </a:spcAft>
                      </a:pPr>
                      <a:r>
                        <a:rPr lang="en-US" sz="1800" dirty="0">
                          <a:effectLst/>
                        </a:rPr>
                        <a:t/>
                      </a:r>
                      <a:br>
                        <a:rPr lang="en-US" sz="1800" dirty="0">
                          <a:effectLst/>
                        </a:rPr>
                      </a:br>
                      <a:endParaRPr lang="en-US" sz="1800" dirty="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1800" dirty="0" smtClean="0">
                          <a:effectLst/>
                        </a:rPr>
                        <a:t>Individual</a:t>
                      </a:r>
                      <a:endParaRPr lang="en-US" sz="1800" dirty="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1800" dirty="0" smtClean="0">
                          <a:effectLst/>
                        </a:rPr>
                        <a:t>Family</a:t>
                      </a:r>
                      <a:endParaRPr lang="en-US" sz="1800" dirty="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1800" dirty="0" smtClean="0">
                          <a:effectLst/>
                        </a:rPr>
                        <a:t>Educator</a:t>
                      </a:r>
                      <a:endParaRPr lang="en-US" sz="1800" dirty="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1800" dirty="0" smtClean="0">
                          <a:effectLst/>
                        </a:rPr>
                        <a:t>Prof.</a:t>
                      </a:r>
                      <a:endParaRPr lang="en-US" sz="1800" dirty="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1800" dirty="0">
                          <a:effectLst/>
                        </a:rPr>
                        <a:t>Org</a:t>
                      </a:r>
                      <a:endParaRPr lang="en-US" sz="1800" dirty="0">
                        <a:effectLst/>
                        <a:latin typeface="Calibri"/>
                        <a:ea typeface="Calibri"/>
                        <a:cs typeface="Times New Roman"/>
                      </a:endParaRPr>
                    </a:p>
                  </a:txBody>
                  <a:tcPr marL="17318" marR="17318" marT="10391" marB="10391" anchor="ctr"/>
                </a:tc>
              </a:tr>
              <a:tr h="95477">
                <a:tc>
                  <a:txBody>
                    <a:bodyPr/>
                    <a:lstStyle/>
                    <a:p>
                      <a:pPr marL="0" marR="0">
                        <a:lnSpc>
                          <a:spcPct val="115000"/>
                        </a:lnSpc>
                        <a:spcBef>
                          <a:spcPts val="0"/>
                        </a:spcBef>
                        <a:spcAft>
                          <a:spcPts val="0"/>
                        </a:spcAft>
                      </a:pPr>
                      <a:r>
                        <a:rPr lang="en-US" sz="400">
                          <a:effectLst/>
                        </a:rPr>
                        <a:t> </a:t>
                      </a:r>
                      <a:endParaRPr lang="en-US" sz="40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400">
                          <a:effectLst/>
                        </a:rPr>
                        <a:t> </a:t>
                      </a:r>
                      <a:endParaRPr lang="en-US" sz="40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400">
                          <a:effectLst/>
                        </a:rPr>
                        <a:t> </a:t>
                      </a:r>
                      <a:endParaRPr lang="en-US" sz="40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400">
                          <a:effectLst/>
                        </a:rPr>
                        <a:t> </a:t>
                      </a:r>
                      <a:endParaRPr lang="en-US" sz="40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400">
                          <a:effectLst/>
                        </a:rPr>
                        <a:t> </a:t>
                      </a:r>
                      <a:endParaRPr lang="en-US" sz="400">
                        <a:effectLst/>
                        <a:latin typeface="Calibri"/>
                        <a:ea typeface="Calibri"/>
                        <a:cs typeface="Times New Roman"/>
                      </a:endParaRPr>
                    </a:p>
                  </a:txBody>
                  <a:tcPr marL="17318" marR="17318" marT="10391" marB="10391" anchor="ctr"/>
                </a:tc>
                <a:tc>
                  <a:txBody>
                    <a:bodyPr/>
                    <a:lstStyle/>
                    <a:p>
                      <a:pPr marL="0" marR="0">
                        <a:lnSpc>
                          <a:spcPct val="115000"/>
                        </a:lnSpc>
                        <a:spcBef>
                          <a:spcPts val="0"/>
                        </a:spcBef>
                        <a:spcAft>
                          <a:spcPts val="0"/>
                        </a:spcAft>
                      </a:pPr>
                      <a:r>
                        <a:rPr lang="en-US" sz="400">
                          <a:effectLst/>
                        </a:rPr>
                        <a:t> </a:t>
                      </a:r>
                      <a:endParaRPr lang="en-US" sz="400">
                        <a:effectLst/>
                        <a:latin typeface="Calibri"/>
                        <a:ea typeface="Calibri"/>
                        <a:cs typeface="Times New Roman"/>
                      </a:endParaRPr>
                    </a:p>
                  </a:txBody>
                  <a:tcPr marL="17318" marR="17318" marT="10391" marB="10391" anchor="ctr"/>
                </a:tc>
              </a:tr>
              <a:tr h="289721">
                <a:tc>
                  <a:txBody>
                    <a:bodyPr/>
                    <a:lstStyle/>
                    <a:p>
                      <a:pPr marL="0" marR="0">
                        <a:lnSpc>
                          <a:spcPct val="115000"/>
                        </a:lnSpc>
                        <a:spcBef>
                          <a:spcPts val="0"/>
                        </a:spcBef>
                        <a:spcAft>
                          <a:spcPts val="0"/>
                        </a:spcAft>
                      </a:pPr>
                      <a:r>
                        <a:rPr lang="en-US" sz="1600" dirty="0">
                          <a:effectLst/>
                        </a:rPr>
                        <a:t>ONLINE TOOLKIT</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289721">
                <a:tc>
                  <a:txBody>
                    <a:bodyPr/>
                    <a:lstStyle/>
                    <a:p>
                      <a:pPr marL="0" marR="0">
                        <a:lnSpc>
                          <a:spcPct val="115000"/>
                        </a:lnSpc>
                        <a:spcBef>
                          <a:spcPts val="0"/>
                        </a:spcBef>
                        <a:spcAft>
                          <a:spcPts val="0"/>
                        </a:spcAft>
                      </a:pPr>
                      <a:r>
                        <a:rPr lang="en-US" sz="1600" dirty="0">
                          <a:effectLst/>
                        </a:rPr>
                        <a:t>Attention Magazine</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344372">
                <a:tc>
                  <a:txBody>
                    <a:bodyPr/>
                    <a:lstStyle/>
                    <a:p>
                      <a:pPr marL="0" marR="0">
                        <a:lnSpc>
                          <a:spcPct val="115000"/>
                        </a:lnSpc>
                        <a:spcBef>
                          <a:spcPts val="0"/>
                        </a:spcBef>
                        <a:spcAft>
                          <a:spcPts val="0"/>
                        </a:spcAft>
                      </a:pPr>
                      <a:r>
                        <a:rPr lang="en-US" sz="1600" dirty="0">
                          <a:effectLst/>
                        </a:rPr>
                        <a:t>Attention Magazine Archive</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304800">
                <a:tc>
                  <a:txBody>
                    <a:bodyPr/>
                    <a:lstStyle/>
                    <a:p>
                      <a:pPr marL="0" marR="0">
                        <a:lnSpc>
                          <a:spcPct val="115000"/>
                        </a:lnSpc>
                        <a:spcBef>
                          <a:spcPts val="0"/>
                        </a:spcBef>
                        <a:spcAft>
                          <a:spcPts val="0"/>
                        </a:spcAft>
                      </a:pPr>
                      <a:r>
                        <a:rPr lang="en-US" sz="1600" dirty="0">
                          <a:effectLst/>
                        </a:rPr>
                        <a:t>Attention monthly newsletter</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295369">
                <a:tc>
                  <a:txBody>
                    <a:bodyPr/>
                    <a:lstStyle/>
                    <a:p>
                      <a:pPr marL="0" marR="0">
                        <a:lnSpc>
                          <a:spcPct val="115000"/>
                        </a:lnSpc>
                        <a:spcBef>
                          <a:spcPts val="0"/>
                        </a:spcBef>
                        <a:spcAft>
                          <a:spcPts val="0"/>
                        </a:spcAft>
                      </a:pPr>
                      <a:r>
                        <a:rPr lang="en-US" sz="1600" dirty="0">
                          <a:effectLst/>
                        </a:rPr>
                        <a:t>Attention </a:t>
                      </a:r>
                      <a:r>
                        <a:rPr lang="en-US" sz="1600" dirty="0" smtClean="0">
                          <a:effectLst/>
                        </a:rPr>
                        <a:t>connection</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372581">
                <a:tc>
                  <a:txBody>
                    <a:bodyPr/>
                    <a:lstStyle/>
                    <a:p>
                      <a:pPr marL="0" marR="0">
                        <a:lnSpc>
                          <a:spcPct val="115000"/>
                        </a:lnSpc>
                        <a:spcBef>
                          <a:spcPts val="0"/>
                        </a:spcBef>
                        <a:spcAft>
                          <a:spcPts val="0"/>
                        </a:spcAft>
                      </a:pPr>
                      <a:r>
                        <a:rPr lang="en-US" sz="1600" dirty="0" smtClean="0">
                          <a:effectLst/>
                        </a:rPr>
                        <a:t>Training Discount </a:t>
                      </a:r>
                      <a:r>
                        <a:rPr lang="en-US" sz="1600" dirty="0">
                          <a:effectLst/>
                        </a:rPr>
                        <a:t>Rate</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304800">
                <a:tc>
                  <a:txBody>
                    <a:bodyPr/>
                    <a:lstStyle/>
                    <a:p>
                      <a:pPr marL="0" marR="0">
                        <a:lnSpc>
                          <a:spcPct val="115000"/>
                        </a:lnSpc>
                        <a:spcBef>
                          <a:spcPts val="0"/>
                        </a:spcBef>
                        <a:spcAft>
                          <a:spcPts val="0"/>
                        </a:spcAft>
                      </a:pPr>
                      <a:r>
                        <a:rPr lang="en-US" sz="1600" dirty="0" smtClean="0">
                          <a:effectLst/>
                        </a:rPr>
                        <a:t>Conference Discount </a:t>
                      </a:r>
                      <a:r>
                        <a:rPr lang="en-US" sz="1600" dirty="0">
                          <a:effectLst/>
                        </a:rPr>
                        <a:t>Rate</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304800">
                <a:tc>
                  <a:txBody>
                    <a:bodyPr/>
                    <a:lstStyle/>
                    <a:p>
                      <a:pPr marL="0" marR="0">
                        <a:lnSpc>
                          <a:spcPct val="115000"/>
                        </a:lnSpc>
                        <a:spcBef>
                          <a:spcPts val="0"/>
                        </a:spcBef>
                        <a:spcAft>
                          <a:spcPts val="0"/>
                        </a:spcAft>
                      </a:pPr>
                      <a:r>
                        <a:rPr lang="en-US" sz="1600" dirty="0">
                          <a:effectLst/>
                        </a:rPr>
                        <a:t>Local </a:t>
                      </a:r>
                      <a:r>
                        <a:rPr lang="en-US" sz="1600" dirty="0" smtClean="0">
                          <a:effectLst/>
                        </a:rPr>
                        <a:t>Chapter </a:t>
                      </a:r>
                      <a:r>
                        <a:rPr lang="en-US" sz="1600" dirty="0">
                          <a:effectLst/>
                        </a:rPr>
                        <a:t>Membership</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328041">
                <a:tc>
                  <a:txBody>
                    <a:bodyPr/>
                    <a:lstStyle/>
                    <a:p>
                      <a:pPr marL="0" marR="0">
                        <a:lnSpc>
                          <a:spcPct val="115000"/>
                        </a:lnSpc>
                        <a:spcBef>
                          <a:spcPts val="0"/>
                        </a:spcBef>
                        <a:spcAft>
                          <a:spcPts val="0"/>
                        </a:spcAft>
                      </a:pPr>
                      <a:r>
                        <a:rPr lang="en-US" sz="1600" dirty="0" smtClean="0">
                          <a:effectLst/>
                        </a:rPr>
                        <a:t>Discount </a:t>
                      </a:r>
                      <a:r>
                        <a:rPr lang="en-US" sz="1600" dirty="0">
                          <a:effectLst/>
                        </a:rPr>
                        <a:t>Advantage Program</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289721">
                <a:tc>
                  <a:txBody>
                    <a:bodyPr/>
                    <a:lstStyle/>
                    <a:p>
                      <a:pPr marL="0" marR="0">
                        <a:lnSpc>
                          <a:spcPct val="115000"/>
                        </a:lnSpc>
                        <a:spcBef>
                          <a:spcPts val="0"/>
                        </a:spcBef>
                        <a:spcAft>
                          <a:spcPts val="0"/>
                        </a:spcAft>
                      </a:pPr>
                      <a:r>
                        <a:rPr lang="en-US" sz="1600" dirty="0" smtClean="0">
                          <a:effectLst/>
                        </a:rPr>
                        <a:t>Audio </a:t>
                      </a:r>
                      <a:r>
                        <a:rPr lang="en-US" sz="1600" dirty="0">
                          <a:effectLst/>
                        </a:rPr>
                        <a:t>Downloads</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361719">
                <a:tc>
                  <a:txBody>
                    <a:bodyPr/>
                    <a:lstStyle/>
                    <a:p>
                      <a:pPr marL="0" marR="0">
                        <a:lnSpc>
                          <a:spcPct val="115000"/>
                        </a:lnSpc>
                        <a:spcBef>
                          <a:spcPts val="0"/>
                        </a:spcBef>
                        <a:spcAft>
                          <a:spcPts val="0"/>
                        </a:spcAft>
                      </a:pPr>
                      <a:r>
                        <a:rPr lang="en-US" sz="1600" dirty="0" smtClean="0">
                          <a:effectLst/>
                        </a:rPr>
                        <a:t>Presentation </a:t>
                      </a:r>
                      <a:r>
                        <a:rPr lang="en-US" sz="1600" dirty="0">
                          <a:effectLst/>
                        </a:rPr>
                        <a:t>Downloads</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289721">
                <a:tc>
                  <a:txBody>
                    <a:bodyPr/>
                    <a:lstStyle/>
                    <a:p>
                      <a:pPr marL="0" marR="0">
                        <a:lnSpc>
                          <a:spcPct val="115000"/>
                        </a:lnSpc>
                        <a:spcBef>
                          <a:spcPts val="0"/>
                        </a:spcBef>
                        <a:spcAft>
                          <a:spcPts val="0"/>
                        </a:spcAft>
                      </a:pPr>
                      <a:r>
                        <a:rPr lang="en-US" sz="1600" dirty="0">
                          <a:effectLst/>
                        </a:rPr>
                        <a:t>Member Beneficiaries</a:t>
                      </a:r>
                      <a:endParaRPr lang="en-US" sz="1600" dirty="0">
                        <a:effectLst/>
                        <a:latin typeface="Calibri"/>
                        <a:ea typeface="Calibri"/>
                        <a:cs typeface="Times New Roman"/>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dirty="0">
                        <a:effectLst/>
                        <a:latin typeface="Calibri"/>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r>
              <a:tr h="289721">
                <a:tc>
                  <a:txBody>
                    <a:bodyPr/>
                    <a:lstStyle/>
                    <a:p>
                      <a:pPr marL="0" marR="0">
                        <a:lnSpc>
                          <a:spcPct val="115000"/>
                        </a:lnSpc>
                        <a:spcBef>
                          <a:spcPts val="0"/>
                        </a:spcBef>
                        <a:spcAft>
                          <a:spcPts val="0"/>
                        </a:spcAft>
                      </a:pPr>
                      <a:r>
                        <a:rPr lang="en-US" sz="1600" dirty="0" smtClean="0">
                          <a:effectLst/>
                        </a:rPr>
                        <a:t>Educator's </a:t>
                      </a:r>
                      <a:r>
                        <a:rPr lang="en-US" sz="1600" dirty="0">
                          <a:effectLst/>
                        </a:rPr>
                        <a:t>Manual</a:t>
                      </a:r>
                      <a:endParaRPr lang="en-US" sz="1600" dirty="0">
                        <a:effectLst/>
                        <a:latin typeface="Calibri"/>
                        <a:ea typeface="Calibri"/>
                        <a:cs typeface="Times New Roman"/>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a:lnSpc>
                          <a:spcPct val="115000"/>
                        </a:lnSpc>
                      </a:pPr>
                      <a:endParaRPr lang="en-US" sz="1600" dirty="0">
                        <a:effectLst/>
                        <a:latin typeface="Calibri"/>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r>
              <a:tr h="411158">
                <a:tc>
                  <a:txBody>
                    <a:bodyPr/>
                    <a:lstStyle/>
                    <a:p>
                      <a:pPr marL="0" marR="0">
                        <a:lnSpc>
                          <a:spcPct val="115000"/>
                        </a:lnSpc>
                        <a:spcBef>
                          <a:spcPts val="0"/>
                        </a:spcBef>
                        <a:spcAft>
                          <a:spcPts val="0"/>
                        </a:spcAft>
                      </a:pPr>
                      <a:r>
                        <a:rPr lang="en-US" sz="1600" dirty="0" smtClean="0">
                          <a:effectLst/>
                        </a:rPr>
                        <a:t>Online </a:t>
                      </a:r>
                      <a:r>
                        <a:rPr lang="en-US" sz="1600" dirty="0">
                          <a:effectLst/>
                        </a:rPr>
                        <a:t>Resource Directory Listing</a:t>
                      </a:r>
                      <a:endParaRPr lang="en-US" sz="1600" dirty="0">
                        <a:effectLst/>
                        <a:latin typeface="Calibri"/>
                        <a:ea typeface="Calibri"/>
                        <a:cs typeface="Times New Roman"/>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r>
              <a:tr h="295369">
                <a:tc>
                  <a:txBody>
                    <a:bodyPr/>
                    <a:lstStyle/>
                    <a:p>
                      <a:pPr marL="0" marR="0">
                        <a:lnSpc>
                          <a:spcPct val="115000"/>
                        </a:lnSpc>
                        <a:spcBef>
                          <a:spcPts val="0"/>
                        </a:spcBef>
                        <a:spcAft>
                          <a:spcPts val="0"/>
                        </a:spcAft>
                      </a:pPr>
                      <a:r>
                        <a:rPr lang="en-US" sz="1600" dirty="0">
                          <a:effectLst/>
                        </a:rPr>
                        <a:t>Discounted </a:t>
                      </a:r>
                      <a:r>
                        <a:rPr lang="en-US" sz="1600" dirty="0" smtClean="0">
                          <a:effectLst/>
                        </a:rPr>
                        <a:t>Ad Rates</a:t>
                      </a:r>
                      <a:endParaRPr lang="en-US" sz="1600" dirty="0">
                        <a:effectLst/>
                        <a:latin typeface="Calibri"/>
                        <a:ea typeface="Calibri"/>
                        <a:cs typeface="Times New Roman"/>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r>
              <a:tr h="272391">
                <a:tc>
                  <a:txBody>
                    <a:bodyPr/>
                    <a:lstStyle/>
                    <a:p>
                      <a:pPr marL="0" marR="0">
                        <a:lnSpc>
                          <a:spcPct val="115000"/>
                        </a:lnSpc>
                        <a:spcBef>
                          <a:spcPts val="0"/>
                        </a:spcBef>
                        <a:spcAft>
                          <a:spcPts val="0"/>
                        </a:spcAft>
                      </a:pPr>
                      <a:r>
                        <a:rPr lang="en-US" sz="1600" dirty="0">
                          <a:effectLst/>
                        </a:rPr>
                        <a:t>Discounted Exhibit Booth Rates</a:t>
                      </a:r>
                      <a:endParaRPr lang="en-US" sz="1600" dirty="0">
                        <a:effectLst/>
                        <a:latin typeface="Calibri"/>
                        <a:ea typeface="Calibri"/>
                        <a:cs typeface="Times New Roman"/>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a:effectLst/>
                        <a:latin typeface="Calibri"/>
                      </a:endParaRPr>
                    </a:p>
                  </a:txBody>
                  <a:tcPr marL="3464" marR="3464" marT="3464" marB="3464" anchor="ctr"/>
                </a:tc>
                <a:tc>
                  <a:txBody>
                    <a:bodyPr/>
                    <a:lstStyle/>
                    <a:p>
                      <a:pPr>
                        <a:lnSpc>
                          <a:spcPct val="115000"/>
                        </a:lnSpc>
                      </a:pPr>
                      <a:endParaRPr lang="en-US" sz="1600" dirty="0">
                        <a:effectLst/>
                        <a:latin typeface="Calibri"/>
                      </a:endParaRPr>
                    </a:p>
                  </a:txBody>
                  <a:tcPr marL="3464" marR="3464" marT="3464" marB="3464" anchor="ctr"/>
                </a:tc>
                <a:tc>
                  <a:txBody>
                    <a:bodyPr/>
                    <a:lstStyle/>
                    <a:p>
                      <a:pPr marL="0" marR="0" algn="ctr" fontAlgn="base">
                        <a:lnSpc>
                          <a:spcPct val="115000"/>
                        </a:lnSpc>
                        <a:spcBef>
                          <a:spcPts val="0"/>
                        </a:spcBef>
                        <a:spcAft>
                          <a:spcPts val="0"/>
                        </a:spcAft>
                      </a:pPr>
                      <a:r>
                        <a:rPr lang="en-US" sz="1600">
                          <a:effectLst/>
                        </a:rPr>
                        <a:t>x</a:t>
                      </a:r>
                      <a:endParaRPr lang="en-US" sz="1600">
                        <a:effectLst/>
                        <a:latin typeface="Calibri"/>
                        <a:ea typeface="Calibri"/>
                        <a:cs typeface="Times New Roman"/>
                      </a:endParaRPr>
                    </a:p>
                  </a:txBody>
                  <a:tcPr marL="3464" marR="3464" marT="3464" marB="3464" anchor="ctr"/>
                </a:tc>
                <a:tc>
                  <a:txBody>
                    <a:bodyPr/>
                    <a:lstStyle/>
                    <a:p>
                      <a:pPr marL="0" marR="0" algn="ctr" fontAlgn="base">
                        <a:lnSpc>
                          <a:spcPct val="115000"/>
                        </a:lnSpc>
                        <a:spcBef>
                          <a:spcPts val="0"/>
                        </a:spcBef>
                        <a:spcAft>
                          <a:spcPts val="0"/>
                        </a:spcAft>
                      </a:pPr>
                      <a:r>
                        <a:rPr lang="en-US" sz="1600" dirty="0">
                          <a:effectLst/>
                        </a:rPr>
                        <a:t>x</a:t>
                      </a:r>
                      <a:endParaRPr lang="en-US" sz="1600" dirty="0">
                        <a:effectLst/>
                        <a:latin typeface="Calibri"/>
                        <a:ea typeface="Calibri"/>
                        <a:cs typeface="Times New Roman"/>
                      </a:endParaRPr>
                    </a:p>
                  </a:txBody>
                  <a:tcPr marL="3464" marR="3464" marT="3464" marB="3464" anchor="ctr"/>
                </a:tc>
              </a:tr>
            </a:tbl>
          </a:graphicData>
        </a:graphic>
      </p:graphicFrame>
    </p:spTree>
    <p:extLst>
      <p:ext uri="{BB962C8B-B14F-4D97-AF65-F5344CB8AC3E}">
        <p14:creationId xmlns:p14="http://schemas.microsoft.com/office/powerpoint/2010/main" val="2642516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1" y="533400"/>
            <a:ext cx="7620000" cy="5486400"/>
          </a:xfrm>
        </p:spPr>
        <p:txBody>
          <a:bodyPr>
            <a:normAutofit fontScale="85000" lnSpcReduction="10000"/>
          </a:bodyPr>
          <a:lstStyle/>
          <a:p>
            <a:r>
              <a:rPr lang="en-US" dirty="0"/>
              <a:t> </a:t>
            </a:r>
          </a:p>
          <a:p>
            <a:pPr algn="l"/>
            <a:r>
              <a:rPr lang="en-US" dirty="0">
                <a:solidFill>
                  <a:schemeClr val="tx1"/>
                </a:solidFill>
              </a:rPr>
              <a:t>CHADD has been at the forefront in </a:t>
            </a:r>
            <a:r>
              <a:rPr lang="en-US" dirty="0" smtClean="0">
                <a:solidFill>
                  <a:schemeClr val="tx1"/>
                </a:solidFill>
              </a:rPr>
              <a:t>creating and </a:t>
            </a:r>
            <a:r>
              <a:rPr lang="en-US" dirty="0">
                <a:solidFill>
                  <a:schemeClr val="tx1"/>
                </a:solidFill>
              </a:rPr>
              <a:t>implementing </a:t>
            </a:r>
            <a:r>
              <a:rPr lang="en-US" dirty="0" smtClean="0">
                <a:solidFill>
                  <a:schemeClr val="tx1"/>
                </a:solidFill>
              </a:rPr>
              <a:t>programs and </a:t>
            </a:r>
            <a:r>
              <a:rPr lang="en-US" dirty="0">
                <a:solidFill>
                  <a:schemeClr val="tx1"/>
                </a:solidFill>
              </a:rPr>
              <a:t>services in </a:t>
            </a:r>
            <a:r>
              <a:rPr lang="en-US" dirty="0" smtClean="0">
                <a:solidFill>
                  <a:schemeClr val="tx1"/>
                </a:solidFill>
              </a:rPr>
              <a:t>response </a:t>
            </a:r>
            <a:r>
              <a:rPr lang="en-US" dirty="0">
                <a:solidFill>
                  <a:schemeClr val="tx1"/>
                </a:solidFill>
              </a:rPr>
              <a:t>to the needs </a:t>
            </a:r>
            <a:r>
              <a:rPr lang="en-US" dirty="0" smtClean="0">
                <a:solidFill>
                  <a:schemeClr val="tx1"/>
                </a:solidFill>
              </a:rPr>
              <a:t>of </a:t>
            </a:r>
            <a:r>
              <a:rPr lang="en-US" dirty="0">
                <a:solidFill>
                  <a:schemeClr val="tx1"/>
                </a:solidFill>
              </a:rPr>
              <a:t>the </a:t>
            </a:r>
            <a:r>
              <a:rPr lang="en-US" dirty="0" smtClean="0">
                <a:solidFill>
                  <a:schemeClr val="tx1"/>
                </a:solidFill>
              </a:rPr>
              <a:t>ADHD </a:t>
            </a:r>
          </a:p>
          <a:p>
            <a:pPr algn="l"/>
            <a:r>
              <a:rPr lang="en-US" dirty="0" smtClean="0">
                <a:solidFill>
                  <a:schemeClr val="tx1"/>
                </a:solidFill>
              </a:rPr>
              <a:t>community through collaborative partnerships </a:t>
            </a:r>
            <a:r>
              <a:rPr lang="en-US" dirty="0">
                <a:solidFill>
                  <a:schemeClr val="tx1"/>
                </a:solidFill>
              </a:rPr>
              <a:t>and </a:t>
            </a:r>
            <a:r>
              <a:rPr lang="en-US" dirty="0" smtClean="0">
                <a:solidFill>
                  <a:schemeClr val="tx1"/>
                </a:solidFill>
              </a:rPr>
              <a:t>advocacy </a:t>
            </a:r>
            <a:r>
              <a:rPr lang="en-US" dirty="0">
                <a:solidFill>
                  <a:schemeClr val="tx1"/>
                </a:solidFill>
              </a:rPr>
              <a:t>including</a:t>
            </a:r>
            <a:r>
              <a:rPr lang="en-US" dirty="0" smtClean="0">
                <a:solidFill>
                  <a:schemeClr val="tx1"/>
                </a:solidFill>
              </a:rPr>
              <a:t>:</a:t>
            </a:r>
          </a:p>
          <a:p>
            <a:pPr algn="l"/>
            <a:r>
              <a:rPr lang="en-US" dirty="0" smtClean="0">
                <a:solidFill>
                  <a:schemeClr val="tx1"/>
                </a:solidFill>
              </a:rPr>
              <a:t/>
            </a:r>
            <a:br>
              <a:rPr lang="en-US" dirty="0" smtClean="0">
                <a:solidFill>
                  <a:schemeClr val="tx1"/>
                </a:solidFill>
              </a:rPr>
            </a:br>
            <a:r>
              <a:rPr lang="en-US" dirty="0" smtClean="0">
                <a:solidFill>
                  <a:schemeClr val="tx1"/>
                </a:solidFill>
              </a:rPr>
              <a:t>   </a:t>
            </a:r>
            <a:endParaRPr lang="en-US" dirty="0">
              <a:solidFill>
                <a:schemeClr val="tx1"/>
              </a:solidFill>
            </a:endParaRPr>
          </a:p>
          <a:p>
            <a:pPr marL="457200" lvl="0" indent="-457200" algn="l">
              <a:buFont typeface="Arial" panose="020B0604020202020204" pitchFamily="34" charset="0"/>
              <a:buChar char="•"/>
            </a:pPr>
            <a:r>
              <a:rPr lang="en-US" dirty="0" smtClean="0">
                <a:solidFill>
                  <a:schemeClr val="tx1"/>
                </a:solidFill>
              </a:rPr>
              <a:t>Training </a:t>
            </a:r>
            <a:r>
              <a:rPr lang="en-US" dirty="0">
                <a:solidFill>
                  <a:schemeClr val="tx1"/>
                </a:solidFill>
              </a:rPr>
              <a:t>for parents and K-12 teachers</a:t>
            </a:r>
          </a:p>
          <a:p>
            <a:pPr marL="457200" lvl="0" indent="-457200" algn="l">
              <a:buFont typeface="Arial" panose="020B0604020202020204" pitchFamily="34" charset="0"/>
              <a:buChar char="•"/>
            </a:pPr>
            <a:r>
              <a:rPr lang="en-US" dirty="0">
                <a:solidFill>
                  <a:schemeClr val="tx1"/>
                </a:solidFill>
              </a:rPr>
              <a:t>Hosting educational webinars and workshops presented by leading ADHD experts</a:t>
            </a:r>
          </a:p>
          <a:p>
            <a:pPr marL="457200" lvl="0" indent="-457200" algn="l">
              <a:buFont typeface="Arial" panose="020B0604020202020204" pitchFamily="34" charset="0"/>
              <a:buChar char="•"/>
            </a:pPr>
            <a:r>
              <a:rPr lang="en-US" dirty="0" smtClean="0">
                <a:solidFill>
                  <a:schemeClr val="tx1"/>
                </a:solidFill>
              </a:rPr>
              <a:t>Providing an </a:t>
            </a:r>
            <a:r>
              <a:rPr lang="en-US" dirty="0">
                <a:solidFill>
                  <a:schemeClr val="tx1"/>
                </a:solidFill>
              </a:rPr>
              <a:t>informational clearinghouse for the latest evidence-based ADHD information</a:t>
            </a:r>
          </a:p>
          <a:p>
            <a:pPr marL="457200" lvl="0" indent="-457200" algn="l">
              <a:buFont typeface="Arial" panose="020B0604020202020204" pitchFamily="34" charset="0"/>
              <a:buChar char="•"/>
            </a:pPr>
            <a:r>
              <a:rPr lang="en-US" dirty="0" smtClean="0">
                <a:solidFill>
                  <a:schemeClr val="tx1"/>
                </a:solidFill>
              </a:rPr>
              <a:t>Providing </a:t>
            </a:r>
            <a:r>
              <a:rPr lang="en-US" dirty="0">
                <a:solidFill>
                  <a:schemeClr val="tx1"/>
                </a:solidFill>
              </a:rPr>
              <a:t>health information specialists </a:t>
            </a:r>
            <a:r>
              <a:rPr lang="en-US" dirty="0" smtClean="0">
                <a:solidFill>
                  <a:schemeClr val="tx1"/>
                </a:solidFill>
              </a:rPr>
              <a:t>providing support </a:t>
            </a:r>
            <a:r>
              <a:rPr lang="en-US" dirty="0">
                <a:solidFill>
                  <a:schemeClr val="tx1"/>
                </a:solidFill>
              </a:rPr>
              <a:t>to individuals who need a wide range of services from crisis intervention to referrals for healthcare or legal professionals </a:t>
            </a:r>
          </a:p>
          <a:p>
            <a:endParaRPr lang="en-US" dirty="0">
              <a:solidFill>
                <a:schemeClr val="tx1"/>
              </a:solidFill>
            </a:endParaRPr>
          </a:p>
        </p:txBody>
      </p:sp>
    </p:spTree>
    <p:extLst>
      <p:ext uri="{BB962C8B-B14F-4D97-AF65-F5344CB8AC3E}">
        <p14:creationId xmlns:p14="http://schemas.microsoft.com/office/powerpoint/2010/main" val="62577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57200"/>
            <a:ext cx="7772400" cy="990600"/>
          </a:xfrm>
        </p:spPr>
        <p:txBody>
          <a:bodyPr>
            <a:noAutofit/>
          </a:bodyPr>
          <a:lstStyle/>
          <a:p>
            <a:r>
              <a:rPr lang="en-US" sz="3600" b="1" dirty="0" smtClean="0"/>
              <a:t>PROGRAMS AND SERVICES</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914400" y="1600200"/>
            <a:ext cx="8077200" cy="5105400"/>
          </a:xfrm>
        </p:spPr>
        <p:txBody>
          <a:bodyPr>
            <a:normAutofit fontScale="77500" lnSpcReduction="20000"/>
          </a:bodyPr>
          <a:lstStyle/>
          <a:p>
            <a:pPr algn="l"/>
            <a:r>
              <a:rPr lang="en-US" b="1" dirty="0" smtClean="0">
                <a:solidFill>
                  <a:schemeClr val="tx1"/>
                </a:solidFill>
              </a:rPr>
              <a:t>Local Support Groups</a:t>
            </a:r>
            <a:endParaRPr lang="en-US" dirty="0" smtClean="0">
              <a:solidFill>
                <a:schemeClr val="tx1"/>
              </a:solidFill>
            </a:endParaRPr>
          </a:p>
          <a:p>
            <a:pPr algn="l"/>
            <a:r>
              <a:rPr lang="en-US" dirty="0" smtClean="0">
                <a:solidFill>
                  <a:schemeClr val="tx1"/>
                </a:solidFill>
              </a:rPr>
              <a:t>More than 100 support groups across the United States, CHADD offers assistance at the community level by encouraging peer relationships, fostering connectedness, and enhancing access to local resources</a:t>
            </a:r>
          </a:p>
          <a:p>
            <a:pPr algn="l"/>
            <a:endParaRPr lang="en-US" dirty="0" smtClean="0">
              <a:solidFill>
                <a:schemeClr val="tx1"/>
              </a:solidFill>
            </a:endParaRPr>
          </a:p>
          <a:p>
            <a:pPr algn="l"/>
            <a:r>
              <a:rPr lang="en-US" b="1" i="1" dirty="0" smtClean="0">
                <a:solidFill>
                  <a:schemeClr val="tx1"/>
                </a:solidFill>
              </a:rPr>
              <a:t>Parent to Parent </a:t>
            </a:r>
            <a:r>
              <a:rPr lang="en-US" b="1" dirty="0" smtClean="0">
                <a:solidFill>
                  <a:schemeClr val="tx1"/>
                </a:solidFill>
              </a:rPr>
              <a:t>Program</a:t>
            </a:r>
            <a:endParaRPr lang="en-US" dirty="0" smtClean="0">
              <a:solidFill>
                <a:schemeClr val="tx1"/>
              </a:solidFill>
            </a:endParaRPr>
          </a:p>
          <a:p>
            <a:pPr algn="l"/>
            <a:r>
              <a:rPr lang="en-US" dirty="0" smtClean="0">
                <a:solidFill>
                  <a:schemeClr val="tx1"/>
                </a:solidFill>
              </a:rPr>
              <a:t>Designed by parents for parents, this 14-hour, multisession, interactive on demand, webinar, and in-person training program assists families in navigating the challenges of raising children with ADHD. </a:t>
            </a:r>
            <a:r>
              <a:rPr lang="en-US" dirty="0" smtClean="0">
                <a:solidFill>
                  <a:schemeClr val="tx1"/>
                </a:solidFill>
                <a:hlinkClick r:id="rId2"/>
              </a:rPr>
              <a:t>http://www.chadd.org/Training-Events</a:t>
            </a:r>
            <a:r>
              <a:rPr lang="en-US" dirty="0" smtClean="0">
                <a:solidFill>
                  <a:schemeClr val="tx1"/>
                </a:solidFill>
              </a:rPr>
              <a:t>/</a:t>
            </a:r>
          </a:p>
          <a:p>
            <a:pPr algn="l"/>
            <a:endParaRPr lang="en-US" dirty="0" smtClean="0">
              <a:solidFill>
                <a:schemeClr val="tx1"/>
              </a:solidFill>
            </a:endParaRPr>
          </a:p>
          <a:p>
            <a:pPr algn="l"/>
            <a:r>
              <a:rPr lang="en-US" b="1" i="1" dirty="0" smtClean="0">
                <a:solidFill>
                  <a:schemeClr val="tx1"/>
                </a:solidFill>
              </a:rPr>
              <a:t>Teacher to Teacher </a:t>
            </a:r>
            <a:r>
              <a:rPr lang="en-US" b="1" dirty="0" smtClean="0">
                <a:solidFill>
                  <a:schemeClr val="tx1"/>
                </a:solidFill>
              </a:rPr>
              <a:t>Training Program</a:t>
            </a:r>
            <a:endParaRPr lang="en-US" dirty="0" smtClean="0">
              <a:solidFill>
                <a:schemeClr val="tx1"/>
              </a:solidFill>
            </a:endParaRPr>
          </a:p>
          <a:p>
            <a:pPr algn="l"/>
            <a:r>
              <a:rPr lang="en-US" dirty="0" smtClean="0">
                <a:solidFill>
                  <a:schemeClr val="tx1"/>
                </a:solidFill>
              </a:rPr>
              <a:t>Our 1.5 day training and on-demand program helps educators to identify common ADHD-related learning problems and introduces proven classroom techniques, interventions, and evidence-based research to help ensure the success of students with ADHD. </a:t>
            </a:r>
            <a:r>
              <a:rPr lang="en-US" dirty="0" smtClean="0">
                <a:solidFill>
                  <a:schemeClr val="tx1"/>
                </a:solidFill>
                <a:hlinkClick r:id="rId3"/>
              </a:rPr>
              <a:t>http://www.chadd.org/Training-Events/</a:t>
            </a:r>
            <a:endParaRPr lang="en-US" dirty="0" smtClean="0">
              <a:solidFill>
                <a:schemeClr val="tx1"/>
              </a:solidFill>
            </a:endParaRPr>
          </a:p>
          <a:p>
            <a:endParaRPr lang="en-US" dirty="0"/>
          </a:p>
        </p:txBody>
      </p:sp>
    </p:spTree>
    <p:extLst>
      <p:ext uri="{BB962C8B-B14F-4D97-AF65-F5344CB8AC3E}">
        <p14:creationId xmlns:p14="http://schemas.microsoft.com/office/powerpoint/2010/main" val="4145801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457200"/>
            <a:ext cx="8001000" cy="5943600"/>
          </a:xfrm>
        </p:spPr>
        <p:txBody>
          <a:bodyPr>
            <a:normAutofit fontScale="62500" lnSpcReduction="20000"/>
          </a:bodyPr>
          <a:lstStyle/>
          <a:p>
            <a:pPr algn="l"/>
            <a:r>
              <a:rPr lang="en-US" sz="2900" b="1" dirty="0">
                <a:solidFill>
                  <a:schemeClr val="tx1"/>
                </a:solidFill>
              </a:rPr>
              <a:t>Public Education and Outreach</a:t>
            </a:r>
            <a:endParaRPr lang="en-US" sz="2900" dirty="0">
              <a:solidFill>
                <a:schemeClr val="tx1"/>
              </a:solidFill>
            </a:endParaRPr>
          </a:p>
          <a:p>
            <a:pPr algn="l"/>
            <a:r>
              <a:rPr lang="en-US" sz="2900" dirty="0" smtClean="0">
                <a:solidFill>
                  <a:schemeClr val="tx1"/>
                </a:solidFill>
              </a:rPr>
              <a:t>CHADD is expanding its public education efforts to correct the misinformation, myths, and controversies surrounding ADHD. From working with the Discovery Channel on a show that addressed ADHD, to ABC World News Tonight, CHADD is the source of information on ADHD for major media outlets.</a:t>
            </a:r>
            <a:br>
              <a:rPr lang="en-US" sz="2900" dirty="0" smtClean="0">
                <a:solidFill>
                  <a:schemeClr val="tx1"/>
                </a:solidFill>
              </a:rPr>
            </a:br>
            <a:r>
              <a:rPr lang="en-US" sz="2900" dirty="0" smtClean="0">
                <a:solidFill>
                  <a:schemeClr val="tx1"/>
                </a:solidFill>
              </a:rPr>
              <a:t> </a:t>
            </a:r>
          </a:p>
          <a:p>
            <a:pPr marL="342900" lvl="0" indent="-342900" algn="l">
              <a:buFont typeface="Arial" panose="020B0604020202020204" pitchFamily="34" charset="0"/>
              <a:buChar char="•"/>
            </a:pPr>
            <a:r>
              <a:rPr lang="en-US" sz="2900" dirty="0" smtClean="0">
                <a:solidFill>
                  <a:schemeClr val="tx1"/>
                </a:solidFill>
              </a:rPr>
              <a:t>Chadd.org </a:t>
            </a:r>
            <a:r>
              <a:rPr lang="en-US" sz="2900" dirty="0">
                <a:solidFill>
                  <a:schemeClr val="tx1"/>
                </a:solidFill>
              </a:rPr>
              <a:t>receives more than </a:t>
            </a:r>
            <a:r>
              <a:rPr lang="en-US" sz="2900" b="1" dirty="0">
                <a:solidFill>
                  <a:schemeClr val="tx1"/>
                </a:solidFill>
              </a:rPr>
              <a:t>1M</a:t>
            </a:r>
            <a:r>
              <a:rPr lang="en-US" sz="2900" dirty="0">
                <a:solidFill>
                  <a:schemeClr val="tx1"/>
                </a:solidFill>
              </a:rPr>
              <a:t> unique visitors each year.</a:t>
            </a:r>
          </a:p>
          <a:p>
            <a:pPr marL="342900" lvl="0" indent="-342900" algn="l">
              <a:buFont typeface="Arial" panose="020B0604020202020204" pitchFamily="34" charset="0"/>
              <a:buChar char="•"/>
            </a:pPr>
            <a:r>
              <a:rPr lang="en-US" sz="2900" dirty="0">
                <a:solidFill>
                  <a:schemeClr val="tx1"/>
                </a:solidFill>
              </a:rPr>
              <a:t>Weekly, CHADD reaches </a:t>
            </a:r>
            <a:r>
              <a:rPr lang="en-US" sz="2900" b="1" dirty="0">
                <a:solidFill>
                  <a:schemeClr val="tx1"/>
                </a:solidFill>
              </a:rPr>
              <a:t>95,000 </a:t>
            </a:r>
            <a:r>
              <a:rPr lang="en-US" sz="2900" dirty="0">
                <a:solidFill>
                  <a:schemeClr val="tx1"/>
                </a:solidFill>
              </a:rPr>
              <a:t>people via email with information relevant to the ADHD community. </a:t>
            </a:r>
          </a:p>
          <a:p>
            <a:pPr marL="342900" lvl="0" indent="-342900" algn="l">
              <a:buFont typeface="Arial" panose="020B0604020202020204" pitchFamily="34" charset="0"/>
              <a:buChar char="•"/>
            </a:pPr>
            <a:r>
              <a:rPr lang="en-US" sz="2900" dirty="0">
                <a:solidFill>
                  <a:schemeClr val="tx1"/>
                </a:solidFill>
              </a:rPr>
              <a:t>CHADD’s YouTube channels receive more than </a:t>
            </a:r>
            <a:r>
              <a:rPr lang="en-US" sz="2900" b="1" dirty="0">
                <a:solidFill>
                  <a:schemeClr val="tx1"/>
                </a:solidFill>
              </a:rPr>
              <a:t>100,000</a:t>
            </a:r>
            <a:r>
              <a:rPr lang="en-US" sz="2900" dirty="0">
                <a:solidFill>
                  <a:schemeClr val="tx1"/>
                </a:solidFill>
              </a:rPr>
              <a:t> views</a:t>
            </a:r>
          </a:p>
          <a:p>
            <a:pPr marL="342900" lvl="0" indent="-342900" algn="l">
              <a:buFont typeface="Arial" panose="020B0604020202020204" pitchFamily="34" charset="0"/>
              <a:buChar char="•"/>
            </a:pPr>
            <a:r>
              <a:rPr lang="en-US" sz="2900" dirty="0">
                <a:solidFill>
                  <a:schemeClr val="tx1"/>
                </a:solidFill>
              </a:rPr>
              <a:t>Our weekly and monthly newsletters reaches </a:t>
            </a:r>
            <a:r>
              <a:rPr lang="en-US" sz="2900" b="1" dirty="0">
                <a:solidFill>
                  <a:schemeClr val="tx1"/>
                </a:solidFill>
              </a:rPr>
              <a:t>70,000</a:t>
            </a:r>
            <a:r>
              <a:rPr lang="en-US" sz="2900" dirty="0">
                <a:solidFill>
                  <a:schemeClr val="tx1"/>
                </a:solidFill>
              </a:rPr>
              <a:t> people</a:t>
            </a:r>
          </a:p>
          <a:p>
            <a:pPr algn="l"/>
            <a:r>
              <a:rPr lang="en-US" sz="2900" b="1" dirty="0" smtClean="0">
                <a:solidFill>
                  <a:schemeClr val="tx1"/>
                </a:solidFill>
              </a:rPr>
              <a:t/>
            </a:r>
            <a:br>
              <a:rPr lang="en-US" sz="2900" b="1" dirty="0" smtClean="0">
                <a:solidFill>
                  <a:schemeClr val="tx1"/>
                </a:solidFill>
              </a:rPr>
            </a:br>
            <a:r>
              <a:rPr lang="en-US" sz="2900" b="1" dirty="0" smtClean="0">
                <a:solidFill>
                  <a:schemeClr val="tx1"/>
                </a:solidFill>
              </a:rPr>
              <a:t>Advocacy</a:t>
            </a:r>
            <a:endParaRPr lang="en-US" sz="2900" dirty="0">
              <a:solidFill>
                <a:schemeClr val="tx1"/>
              </a:solidFill>
            </a:endParaRPr>
          </a:p>
          <a:p>
            <a:pPr algn="l"/>
            <a:r>
              <a:rPr lang="en-US" sz="2900" dirty="0">
                <a:solidFill>
                  <a:schemeClr val="tx1"/>
                </a:solidFill>
              </a:rPr>
              <a:t>CHADD’s public policy committee advocates on behalf of individuals with ADHD and related disorders by educating legislators and influencing national public policy</a:t>
            </a:r>
            <a:r>
              <a:rPr lang="en-US" sz="2900" dirty="0" smtClean="0">
                <a:solidFill>
                  <a:schemeClr val="tx1"/>
                </a:solidFill>
              </a:rPr>
              <a:t>. </a:t>
            </a:r>
            <a:r>
              <a:rPr lang="en-US" sz="2900" dirty="0" smtClean="0">
                <a:solidFill>
                  <a:schemeClr val="tx1"/>
                </a:solidFill>
                <a:hlinkClick r:id="rId2"/>
              </a:rPr>
              <a:t>http://www.chadd.org/Advocacy/</a:t>
            </a:r>
            <a:r>
              <a:rPr lang="en-US" sz="2900" dirty="0" smtClean="0">
                <a:solidFill>
                  <a:schemeClr val="tx1"/>
                </a:solidFill>
              </a:rPr>
              <a:t> </a:t>
            </a:r>
          </a:p>
          <a:p>
            <a:pPr algn="l"/>
            <a:endParaRPr lang="en-US" sz="2900" dirty="0">
              <a:solidFill>
                <a:schemeClr val="tx1"/>
              </a:solidFill>
            </a:endParaRPr>
          </a:p>
          <a:p>
            <a:pPr algn="l"/>
            <a:r>
              <a:rPr lang="en-US" sz="2900" b="1" dirty="0">
                <a:solidFill>
                  <a:schemeClr val="tx1"/>
                </a:solidFill>
              </a:rPr>
              <a:t>Annual International Conference</a:t>
            </a:r>
            <a:endParaRPr lang="en-US" sz="2900" dirty="0">
              <a:solidFill>
                <a:schemeClr val="tx1"/>
              </a:solidFill>
            </a:endParaRPr>
          </a:p>
          <a:p>
            <a:pPr algn="l"/>
            <a:r>
              <a:rPr lang="en-US" sz="2900" dirty="0" smtClean="0">
                <a:solidFill>
                  <a:schemeClr val="tx1"/>
                </a:solidFill>
              </a:rPr>
              <a:t>CHADD’s annual </a:t>
            </a:r>
            <a:r>
              <a:rPr lang="en-US" sz="2900" dirty="0">
                <a:solidFill>
                  <a:schemeClr val="tx1"/>
                </a:solidFill>
              </a:rPr>
              <a:t>conference brings together researchers, clinicians, educators, adults with ADHD, parents of children with ADHD, and others seeking science-based information</a:t>
            </a:r>
            <a:r>
              <a:rPr lang="en-US" sz="2900" dirty="0" smtClean="0">
                <a:solidFill>
                  <a:schemeClr val="tx1"/>
                </a:solidFill>
              </a:rPr>
              <a:t>. </a:t>
            </a:r>
            <a:r>
              <a:rPr lang="en-US" sz="2900" dirty="0" smtClean="0">
                <a:solidFill>
                  <a:schemeClr val="tx1"/>
                </a:solidFill>
                <a:hlinkClick r:id="rId3"/>
              </a:rPr>
              <a:t>http://www.chadd.org/Training-Events/</a:t>
            </a:r>
            <a:r>
              <a:rPr lang="en-US" sz="2900" dirty="0" smtClean="0">
                <a:solidFill>
                  <a:schemeClr val="tx1"/>
                </a:solidFill>
              </a:rPr>
              <a:t> </a:t>
            </a:r>
            <a:r>
              <a:rPr lang="en-US" sz="2900" dirty="0">
                <a:solidFill>
                  <a:schemeClr val="tx1"/>
                </a:solidFill>
              </a:rPr>
              <a:t/>
            </a:r>
            <a:br>
              <a:rPr lang="en-US" sz="2900" dirty="0">
                <a:solidFill>
                  <a:schemeClr val="tx1"/>
                </a:solidFill>
              </a:rPr>
            </a:br>
            <a:endParaRPr lang="en-US" sz="2900" dirty="0">
              <a:solidFill>
                <a:schemeClr val="tx1"/>
              </a:solidFill>
            </a:endParaRPr>
          </a:p>
          <a:p>
            <a:pPr algn="l"/>
            <a:endParaRPr lang="en-US" sz="2200" dirty="0">
              <a:solidFill>
                <a:schemeClr val="tx1"/>
              </a:solidFill>
            </a:endParaRPr>
          </a:p>
          <a:p>
            <a:endParaRPr lang="en-US" dirty="0"/>
          </a:p>
        </p:txBody>
      </p:sp>
    </p:spTree>
    <p:extLst>
      <p:ext uri="{BB962C8B-B14F-4D97-AF65-F5344CB8AC3E}">
        <p14:creationId xmlns:p14="http://schemas.microsoft.com/office/powerpoint/2010/main" val="1277040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81000"/>
            <a:ext cx="8001000" cy="6324600"/>
          </a:xfrm>
        </p:spPr>
        <p:txBody>
          <a:bodyPr>
            <a:normAutofit fontScale="25000" lnSpcReduction="20000"/>
          </a:bodyPr>
          <a:lstStyle/>
          <a:p>
            <a:pPr algn="l"/>
            <a:r>
              <a:rPr lang="en-US" sz="7200" b="1" dirty="0" smtClean="0">
                <a:solidFill>
                  <a:schemeClr val="tx1"/>
                </a:solidFill>
              </a:rPr>
              <a:t>The </a:t>
            </a:r>
            <a:r>
              <a:rPr lang="en-US" sz="7200" b="1" dirty="0">
                <a:solidFill>
                  <a:schemeClr val="tx1"/>
                </a:solidFill>
              </a:rPr>
              <a:t>National Resource Center on ADHD </a:t>
            </a:r>
            <a:endParaRPr lang="en-US" sz="7200" b="1" dirty="0" smtClean="0">
              <a:solidFill>
                <a:schemeClr val="tx1"/>
              </a:solidFill>
            </a:endParaRPr>
          </a:p>
          <a:p>
            <a:pPr algn="l"/>
            <a:r>
              <a:rPr lang="en-US" sz="7200" dirty="0" smtClean="0">
                <a:solidFill>
                  <a:schemeClr val="tx1"/>
                </a:solidFill>
              </a:rPr>
              <a:t>NRC provides support </a:t>
            </a:r>
            <a:r>
              <a:rPr lang="en-US" sz="7200" dirty="0">
                <a:solidFill>
                  <a:schemeClr val="tx1"/>
                </a:solidFill>
              </a:rPr>
              <a:t>to individuals with ADHD, their families, friends, and the professionals involved in their </a:t>
            </a:r>
            <a:r>
              <a:rPr lang="en-US" sz="7200" dirty="0" smtClean="0">
                <a:solidFill>
                  <a:schemeClr val="tx1"/>
                </a:solidFill>
              </a:rPr>
              <a:t>lives. CHADD’s NRC is </a:t>
            </a:r>
            <a:r>
              <a:rPr lang="en-US" sz="7200" dirty="0">
                <a:solidFill>
                  <a:schemeClr val="tx1"/>
                </a:solidFill>
              </a:rPr>
              <a:t>the nation’s clearinghouse for the latest evidence-based information on ADHD. </a:t>
            </a:r>
            <a:r>
              <a:rPr lang="en-US" sz="7200" dirty="0" smtClean="0">
                <a:solidFill>
                  <a:schemeClr val="tx1"/>
                </a:solidFill>
              </a:rPr>
              <a:t>Funded by </a:t>
            </a:r>
            <a:r>
              <a:rPr lang="en-US" sz="7200" dirty="0">
                <a:solidFill>
                  <a:schemeClr val="tx1"/>
                </a:solidFill>
              </a:rPr>
              <a:t>the US Centers for Disease Control and Prevention, the </a:t>
            </a:r>
            <a:r>
              <a:rPr lang="en-US" sz="7200" dirty="0" smtClean="0">
                <a:solidFill>
                  <a:schemeClr val="tx1"/>
                </a:solidFill>
              </a:rPr>
              <a:t>CHADD/NRC provides:</a:t>
            </a:r>
          </a:p>
          <a:p>
            <a:pPr algn="l"/>
            <a:endParaRPr lang="en-US" sz="7200" u="sng" dirty="0" smtClean="0">
              <a:solidFill>
                <a:schemeClr val="tx1"/>
              </a:solidFill>
            </a:endParaRPr>
          </a:p>
          <a:p>
            <a:pPr algn="l"/>
            <a:r>
              <a:rPr lang="en-US" sz="7200" u="sng" dirty="0" smtClean="0">
                <a:solidFill>
                  <a:srgbClr val="0000FF"/>
                </a:solidFill>
                <a:hlinkClick r:id="rId2"/>
              </a:rPr>
              <a:t>Ask the Expert Webinar Series</a:t>
            </a:r>
            <a:endParaRPr lang="en-US" sz="7200" u="sng" dirty="0" smtClean="0">
              <a:solidFill>
                <a:srgbClr val="0000FF"/>
              </a:solidFill>
            </a:endParaRPr>
          </a:p>
          <a:p>
            <a:pPr algn="l"/>
            <a:r>
              <a:rPr lang="en-US" sz="7200" dirty="0" smtClean="0">
                <a:solidFill>
                  <a:schemeClr val="tx1"/>
                </a:solidFill>
              </a:rPr>
              <a:t>Free monthly webinars featuring leading experts in ADHD and invites participants to submit questions for discussion. Webinars are archived for future reference on CHADD’s website.</a:t>
            </a:r>
            <a:br>
              <a:rPr lang="en-US" sz="7200" dirty="0" smtClean="0">
                <a:solidFill>
                  <a:schemeClr val="tx1"/>
                </a:solidFill>
              </a:rPr>
            </a:br>
            <a:endParaRPr lang="en-US" sz="7200" dirty="0" smtClean="0">
              <a:solidFill>
                <a:schemeClr val="tx1"/>
              </a:solidFill>
            </a:endParaRPr>
          </a:p>
          <a:p>
            <a:pPr algn="l"/>
            <a:r>
              <a:rPr lang="en-US" sz="7200" u="sng" dirty="0" smtClean="0">
                <a:solidFill>
                  <a:schemeClr val="tx1"/>
                </a:solidFill>
              </a:rPr>
              <a:t>ADHD Helpline</a:t>
            </a:r>
          </a:p>
          <a:p>
            <a:pPr algn="l"/>
            <a:r>
              <a:rPr lang="en-US" sz="7200" dirty="0" smtClean="0">
                <a:solidFill>
                  <a:schemeClr val="tx1"/>
                </a:solidFill>
              </a:rPr>
              <a:t>Health information specialists available to answer questions Monday through Friday, 1:00 pm to 5:00 pm EST, at 1-800-233-4050.</a:t>
            </a:r>
          </a:p>
          <a:p>
            <a:pPr algn="l"/>
            <a:endParaRPr lang="en-US" sz="7200" dirty="0">
              <a:solidFill>
                <a:schemeClr val="tx1"/>
              </a:solidFill>
            </a:endParaRPr>
          </a:p>
          <a:p>
            <a:pPr lvl="0" algn="l"/>
            <a:r>
              <a:rPr lang="en-US" sz="7200" u="sng" dirty="0" smtClean="0">
                <a:solidFill>
                  <a:schemeClr val="tx1"/>
                </a:solidFill>
                <a:hlinkClick r:id="rId3"/>
              </a:rPr>
              <a:t>Library</a:t>
            </a:r>
            <a:endParaRPr lang="en-US" sz="7200" u="sng" dirty="0" smtClean="0">
              <a:solidFill>
                <a:schemeClr val="tx1"/>
              </a:solidFill>
            </a:endParaRPr>
          </a:p>
          <a:p>
            <a:pPr lvl="0" algn="l"/>
            <a:r>
              <a:rPr lang="en-US" sz="7200" dirty="0" smtClean="0">
                <a:solidFill>
                  <a:schemeClr val="tx1"/>
                </a:solidFill>
              </a:rPr>
              <a:t>An online bibliographic database with more than 6,000 records of scientific journal articles, books, and other media on ADHD and related conditions.</a:t>
            </a:r>
          </a:p>
          <a:p>
            <a:pPr lvl="0" algn="l"/>
            <a:endParaRPr lang="en-US" sz="7200" dirty="0">
              <a:solidFill>
                <a:schemeClr val="tx1"/>
              </a:solidFill>
            </a:endParaRPr>
          </a:p>
          <a:p>
            <a:pPr lvl="0" algn="l"/>
            <a:r>
              <a:rPr lang="en-US" sz="7200" u="sng" dirty="0" smtClean="0">
                <a:solidFill>
                  <a:schemeClr val="tx1"/>
                </a:solidFill>
              </a:rPr>
              <a:t>Educational resources </a:t>
            </a:r>
          </a:p>
          <a:p>
            <a:pPr lvl="0" algn="l"/>
            <a:r>
              <a:rPr lang="en-US" sz="7200" dirty="0" smtClean="0">
                <a:solidFill>
                  <a:schemeClr val="tx1"/>
                </a:solidFill>
              </a:rPr>
              <a:t>Resources provide information on the symptoms, diagnosis and treatment, and educational issues pertaining the ADHD</a:t>
            </a:r>
          </a:p>
          <a:p>
            <a:pPr lvl="0" algn="l"/>
            <a:endParaRPr lang="en-US" sz="7200" dirty="0">
              <a:solidFill>
                <a:schemeClr val="tx1"/>
              </a:solidFill>
            </a:endParaRPr>
          </a:p>
          <a:p>
            <a:pPr lvl="0" algn="l"/>
            <a:r>
              <a:rPr lang="en-US" sz="7200" dirty="0" smtClean="0">
                <a:solidFill>
                  <a:srgbClr val="0070C0"/>
                </a:solidFill>
                <a:hlinkClick r:id="rId4"/>
              </a:rPr>
              <a:t>http://www.chadd.org/About-CHADD/National-Resource-Center.aspx</a:t>
            </a:r>
            <a:endParaRPr lang="en-US" sz="7200" dirty="0" smtClean="0">
              <a:solidFill>
                <a:srgbClr val="0070C0"/>
              </a:solidFill>
            </a:endParaRPr>
          </a:p>
          <a:p>
            <a:pPr lvl="0" algn="l"/>
            <a:endParaRPr lang="en-US" sz="3600" dirty="0" smtClean="0">
              <a:solidFill>
                <a:schemeClr val="tx1"/>
              </a:solidFill>
            </a:endParaRPr>
          </a:p>
          <a:p>
            <a:pPr algn="l"/>
            <a:r>
              <a:rPr lang="en-US" sz="3600" dirty="0" smtClean="0"/>
              <a:t/>
            </a:r>
            <a:br>
              <a:rPr lang="en-US" sz="3600" dirty="0" smtClean="0"/>
            </a:br>
            <a:endParaRPr lang="en-US" sz="3600" dirty="0" smtClean="0"/>
          </a:p>
          <a:p>
            <a:r>
              <a:rPr lang="en-US" sz="2000" dirty="0"/>
              <a:t> </a:t>
            </a:r>
          </a:p>
          <a:p>
            <a:pPr algn="l"/>
            <a:endParaRPr lang="en-US" sz="2000" dirty="0">
              <a:solidFill>
                <a:schemeClr val="tx1"/>
              </a:solidFill>
            </a:endParaRPr>
          </a:p>
          <a:p>
            <a:endParaRPr lang="en-US" dirty="0"/>
          </a:p>
        </p:txBody>
      </p:sp>
    </p:spTree>
    <p:extLst>
      <p:ext uri="{BB962C8B-B14F-4D97-AF65-F5344CB8AC3E}">
        <p14:creationId xmlns:p14="http://schemas.microsoft.com/office/powerpoint/2010/main" val="154546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81000"/>
            <a:ext cx="7772400" cy="6019800"/>
          </a:xfrm>
        </p:spPr>
        <p:txBody>
          <a:bodyPr>
            <a:normAutofit/>
          </a:bodyPr>
          <a:lstStyle/>
          <a:p>
            <a:pPr algn="l"/>
            <a:r>
              <a:rPr lang="en-US" sz="2200" b="1" i="1" dirty="0">
                <a:solidFill>
                  <a:schemeClr val="tx1"/>
                </a:solidFill>
              </a:rPr>
              <a:t>Attention </a:t>
            </a:r>
            <a:r>
              <a:rPr lang="en-US" sz="2200" b="1" dirty="0">
                <a:solidFill>
                  <a:schemeClr val="tx1"/>
                </a:solidFill>
              </a:rPr>
              <a:t>Magazine</a:t>
            </a:r>
            <a:endParaRPr lang="en-US" sz="2200" dirty="0">
              <a:solidFill>
                <a:schemeClr val="tx1"/>
              </a:solidFill>
            </a:endParaRPr>
          </a:p>
          <a:p>
            <a:pPr algn="l"/>
            <a:r>
              <a:rPr lang="en-US" sz="2200" dirty="0">
                <a:solidFill>
                  <a:schemeClr val="tx1"/>
                </a:solidFill>
              </a:rPr>
              <a:t>CHADD’s bimonthly magazine is rich in practical information, clinical insights, and the latest ADHD news. </a:t>
            </a:r>
            <a:br>
              <a:rPr lang="en-US" sz="2200" dirty="0">
                <a:solidFill>
                  <a:schemeClr val="tx1"/>
                </a:solidFill>
              </a:rPr>
            </a:br>
            <a:r>
              <a:rPr lang="en-US" sz="2200" dirty="0">
                <a:solidFill>
                  <a:schemeClr val="tx1"/>
                </a:solidFill>
              </a:rPr>
              <a:t/>
            </a:r>
            <a:br>
              <a:rPr lang="en-US" sz="2200" dirty="0">
                <a:solidFill>
                  <a:schemeClr val="tx1"/>
                </a:solidFill>
              </a:rPr>
            </a:br>
            <a:r>
              <a:rPr lang="en-US" sz="2200" b="1" dirty="0">
                <a:solidFill>
                  <a:schemeClr val="tx1"/>
                </a:solidFill>
              </a:rPr>
              <a:t>ADHD News</a:t>
            </a:r>
            <a:endParaRPr lang="en-US" sz="2200" dirty="0">
              <a:solidFill>
                <a:schemeClr val="tx1"/>
              </a:solidFill>
            </a:endParaRPr>
          </a:p>
          <a:p>
            <a:pPr algn="l"/>
            <a:r>
              <a:rPr lang="en-US" sz="2200" dirty="0">
                <a:solidFill>
                  <a:schemeClr val="tx1"/>
                </a:solidFill>
              </a:rPr>
              <a:t>CHADD’s weekly and monthly electronic newsletters feature timely information about </a:t>
            </a:r>
            <a:r>
              <a:rPr lang="en-US" sz="2200" dirty="0" smtClean="0">
                <a:solidFill>
                  <a:schemeClr val="tx1"/>
                </a:solidFill>
              </a:rPr>
              <a:t>ADHD targeted to families, educators, adults with ADHD, and professionals.</a:t>
            </a:r>
            <a:endParaRPr lang="en-US" sz="2200" dirty="0">
              <a:solidFill>
                <a:schemeClr val="tx1"/>
              </a:solidFill>
            </a:endParaRPr>
          </a:p>
          <a:p>
            <a:pPr algn="l"/>
            <a:r>
              <a:rPr lang="en-US" sz="2200" dirty="0">
                <a:solidFill>
                  <a:schemeClr val="tx1"/>
                </a:solidFill>
              </a:rPr>
              <a:t/>
            </a:r>
            <a:br>
              <a:rPr lang="en-US" sz="2200" dirty="0">
                <a:solidFill>
                  <a:schemeClr val="tx1"/>
                </a:solidFill>
              </a:rPr>
            </a:br>
            <a:r>
              <a:rPr lang="en-US" sz="2200" b="1" dirty="0">
                <a:solidFill>
                  <a:schemeClr val="tx1"/>
                </a:solidFill>
              </a:rPr>
              <a:t>Attention Connection</a:t>
            </a:r>
            <a:endParaRPr lang="en-US" sz="2200" dirty="0">
              <a:solidFill>
                <a:schemeClr val="tx1"/>
              </a:solidFill>
            </a:endParaRPr>
          </a:p>
          <a:p>
            <a:pPr algn="l"/>
            <a:r>
              <a:rPr lang="en-US" sz="2200" dirty="0">
                <a:solidFill>
                  <a:schemeClr val="tx1"/>
                </a:solidFill>
              </a:rPr>
              <a:t>Our social network enables participants to post questions, participate in online dialogue, and form connections with other members of the ADHD community</a:t>
            </a:r>
            <a:r>
              <a:rPr lang="en-US" sz="2200" dirty="0" smtClean="0">
                <a:solidFill>
                  <a:schemeClr val="tx1"/>
                </a:solidFill>
              </a:rPr>
              <a:t>. </a:t>
            </a:r>
            <a:r>
              <a:rPr lang="en-US" sz="2200" dirty="0" smtClean="0">
                <a:solidFill>
                  <a:schemeClr val="tx1"/>
                </a:solidFill>
                <a:hlinkClick r:id="rId2"/>
              </a:rPr>
              <a:t>http://www.chadd.org/Support/</a:t>
            </a:r>
            <a:r>
              <a:rPr lang="en-US" sz="2200" dirty="0" smtClean="0">
                <a:solidFill>
                  <a:schemeClr val="tx1"/>
                </a:solidFill>
              </a:rPr>
              <a:t> </a:t>
            </a:r>
            <a:endParaRPr lang="en-US" sz="2200" dirty="0">
              <a:solidFill>
                <a:schemeClr val="tx1"/>
              </a:solidFill>
            </a:endParaRPr>
          </a:p>
          <a:p>
            <a:endParaRPr lang="en-US" dirty="0"/>
          </a:p>
        </p:txBody>
      </p:sp>
    </p:spTree>
    <p:extLst>
      <p:ext uri="{BB962C8B-B14F-4D97-AF65-F5344CB8AC3E}">
        <p14:creationId xmlns:p14="http://schemas.microsoft.com/office/powerpoint/2010/main" val="1529221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7772400" cy="1470025"/>
          </a:xfrm>
        </p:spPr>
        <p:txBody>
          <a:bodyPr/>
          <a:lstStyle/>
          <a:p>
            <a:r>
              <a:rPr lang="en-US" dirty="0" smtClean="0"/>
              <a:t>Who Does CHADD Represent? </a:t>
            </a:r>
            <a:endParaRPr lang="en-US" dirty="0"/>
          </a:p>
        </p:txBody>
      </p:sp>
      <p:sp>
        <p:nvSpPr>
          <p:cNvPr id="3" name="Subtitle 2"/>
          <p:cNvSpPr>
            <a:spLocks noGrp="1"/>
          </p:cNvSpPr>
          <p:nvPr>
            <p:ph type="subTitle" idx="1"/>
          </p:nvPr>
        </p:nvSpPr>
        <p:spPr>
          <a:xfrm>
            <a:off x="990600" y="1828800"/>
            <a:ext cx="8305800" cy="4419600"/>
          </a:xfrm>
        </p:spPr>
        <p:txBody>
          <a:bodyPr>
            <a:normAutofit/>
          </a:bodyPr>
          <a:lstStyle/>
          <a:p>
            <a:pPr algn="l"/>
            <a:r>
              <a:rPr lang="en-US" dirty="0" smtClean="0">
                <a:solidFill>
                  <a:schemeClr val="tx1"/>
                </a:solidFill>
                <a:effectLst/>
              </a:rPr>
              <a:t>CHADD represents more than 10,000 members:</a:t>
            </a:r>
          </a:p>
          <a:p>
            <a:pPr marL="457200" indent="-457200" algn="l">
              <a:buFont typeface="Arial" panose="020B0604020202020204" pitchFamily="34" charset="0"/>
              <a:buChar char="•"/>
            </a:pPr>
            <a:r>
              <a:rPr lang="en-US" dirty="0" smtClean="0">
                <a:solidFill>
                  <a:schemeClr val="tx1"/>
                </a:solidFill>
              </a:rPr>
              <a:t>Families of children with ADHD</a:t>
            </a:r>
          </a:p>
          <a:p>
            <a:pPr marL="457200" indent="-457200" algn="l">
              <a:buFont typeface="Arial" panose="020B0604020202020204" pitchFamily="34" charset="0"/>
              <a:buChar char="•"/>
            </a:pPr>
            <a:r>
              <a:rPr lang="en-US" dirty="0" smtClean="0">
                <a:solidFill>
                  <a:schemeClr val="tx1"/>
                </a:solidFill>
              </a:rPr>
              <a:t>Adults with ADHD</a:t>
            </a:r>
          </a:p>
          <a:p>
            <a:pPr marL="457200" indent="-457200" algn="l">
              <a:buFont typeface="Arial" panose="020B0604020202020204" pitchFamily="34" charset="0"/>
              <a:buChar char="•"/>
            </a:pPr>
            <a:r>
              <a:rPr lang="en-US" dirty="0" smtClean="0">
                <a:solidFill>
                  <a:schemeClr val="tx1"/>
                </a:solidFill>
              </a:rPr>
              <a:t>Educators (grades K-12)</a:t>
            </a:r>
          </a:p>
          <a:p>
            <a:pPr marL="457200" indent="-457200" algn="l">
              <a:buFont typeface="Arial" panose="020B0604020202020204" pitchFamily="34" charset="0"/>
              <a:buChar char="•"/>
            </a:pPr>
            <a:r>
              <a:rPr lang="en-US" dirty="0" smtClean="0">
                <a:solidFill>
                  <a:schemeClr val="tx1"/>
                </a:solidFill>
              </a:rPr>
              <a:t>Professionals and Organizations serving the needs of the ADHD community.</a:t>
            </a:r>
          </a:p>
          <a:p>
            <a:pPr marL="457200" indent="-457200" algn="l">
              <a:buFont typeface="Arial" panose="020B0604020202020204" pitchFamily="34" charset="0"/>
              <a:buChar char="•"/>
            </a:pPr>
            <a:r>
              <a:rPr lang="en-US" dirty="0" smtClean="0">
                <a:hlinkClick r:id="rId2"/>
              </a:rPr>
              <a:t>http://www.chadd.org/Membership.aspx</a:t>
            </a:r>
            <a:r>
              <a:rPr lang="en-US" dirty="0" smtClean="0"/>
              <a:t> </a:t>
            </a:r>
            <a:endParaRPr lang="en-US" dirty="0"/>
          </a:p>
        </p:txBody>
      </p:sp>
    </p:spTree>
    <p:extLst>
      <p:ext uri="{BB962C8B-B14F-4D97-AF65-F5344CB8AC3E}">
        <p14:creationId xmlns:p14="http://schemas.microsoft.com/office/powerpoint/2010/main" val="127157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
            <a:ext cx="7772400" cy="990600"/>
          </a:xfrm>
        </p:spPr>
        <p:txBody>
          <a:bodyPr>
            <a:normAutofit fontScale="90000"/>
          </a:bodyPr>
          <a:lstStyle/>
          <a:p>
            <a:r>
              <a:rPr lang="en-US" sz="3200" b="1" dirty="0" smtClean="0"/>
              <a:t>Why should I become a CHADD Member?</a:t>
            </a:r>
            <a:endParaRPr lang="en-US" sz="3200" b="1" dirty="0"/>
          </a:p>
        </p:txBody>
      </p:sp>
      <p:sp>
        <p:nvSpPr>
          <p:cNvPr id="6" name="Subtitle 5"/>
          <p:cNvSpPr>
            <a:spLocks noGrp="1"/>
          </p:cNvSpPr>
          <p:nvPr>
            <p:ph type="subTitle" idx="1"/>
          </p:nvPr>
        </p:nvSpPr>
        <p:spPr>
          <a:xfrm>
            <a:off x="962167" y="1905000"/>
            <a:ext cx="8153400" cy="3352800"/>
          </a:xfrm>
        </p:spPr>
        <p:txBody>
          <a:bodyPr>
            <a:normAutofit/>
          </a:bodyPr>
          <a:lstStyle/>
          <a:p>
            <a:r>
              <a:rPr lang="en-US" dirty="0" smtClean="0"/>
              <a:t>As a CHADD member you’ll benefit from countless ways to connect and engage with individuals, families and professionals who educate and support the ADHD community. Get expert advice on managing your ADHD and stay current on ADHD trends and treatments.</a:t>
            </a:r>
            <a:endParaRPr lang="en-US" dirty="0"/>
          </a:p>
        </p:txBody>
      </p:sp>
    </p:spTree>
    <p:extLst>
      <p:ext uri="{BB962C8B-B14F-4D97-AF65-F5344CB8AC3E}">
        <p14:creationId xmlns:p14="http://schemas.microsoft.com/office/powerpoint/2010/main" val="3818677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52400"/>
            <a:ext cx="7772400" cy="784225"/>
          </a:xfrm>
        </p:spPr>
        <p:txBody>
          <a:bodyPr>
            <a:normAutofit/>
          </a:bodyPr>
          <a:lstStyle/>
          <a:p>
            <a:r>
              <a:rPr lang="en-US" sz="3200" b="1" dirty="0" smtClean="0"/>
              <a:t>What do I Receive as a Member?</a:t>
            </a:r>
            <a:endParaRPr lang="en-US" sz="3200" b="1" dirty="0"/>
          </a:p>
        </p:txBody>
      </p:sp>
      <p:sp>
        <p:nvSpPr>
          <p:cNvPr id="6" name="Subtitle 5"/>
          <p:cNvSpPr>
            <a:spLocks noGrp="1"/>
          </p:cNvSpPr>
          <p:nvPr>
            <p:ph type="subTitle" idx="1"/>
          </p:nvPr>
        </p:nvSpPr>
        <p:spPr>
          <a:xfrm>
            <a:off x="990600" y="1447800"/>
            <a:ext cx="8153400" cy="4800600"/>
          </a:xfrm>
        </p:spPr>
        <p:txBody>
          <a:bodyPr>
            <a:normAutofit lnSpcReduction="10000"/>
          </a:bodyPr>
          <a:lstStyle/>
          <a:p>
            <a:pPr marL="484632" indent="-457200">
              <a:buFont typeface="Wingdings" panose="05000000000000000000" pitchFamily="2" charset="2"/>
              <a:buChar char="q"/>
            </a:pPr>
            <a:r>
              <a:rPr lang="en-US" dirty="0" smtClean="0"/>
              <a:t>Receive a subscription to CHADD’s award-winning </a:t>
            </a:r>
            <a:r>
              <a:rPr lang="en-US" i="1" dirty="0" smtClean="0">
                <a:hlinkClick r:id="rId2"/>
              </a:rPr>
              <a:t>Attention </a:t>
            </a:r>
            <a:r>
              <a:rPr lang="en-US" dirty="0" smtClean="0">
                <a:hlinkClick r:id="rId2"/>
              </a:rPr>
              <a:t>magazine</a:t>
            </a:r>
            <a:r>
              <a:rPr lang="en-US" dirty="0" smtClean="0"/>
              <a:t>, featuring articles on resources, research and background on issues surrounding ADHD.</a:t>
            </a:r>
          </a:p>
          <a:p>
            <a:endParaRPr lang="en-US" dirty="0"/>
          </a:p>
          <a:p>
            <a:pPr marL="484632" indent="-457200">
              <a:buFont typeface="Wingdings" panose="05000000000000000000" pitchFamily="2" charset="2"/>
              <a:buChar char="q"/>
            </a:pPr>
            <a:r>
              <a:rPr lang="en-US" dirty="0" smtClean="0"/>
              <a:t>Stay up-to-date on science-based ADHD treatment, intervention strategies, and trends that you can use immediately.</a:t>
            </a:r>
          </a:p>
          <a:p>
            <a:endParaRPr lang="en-US" dirty="0" smtClean="0"/>
          </a:p>
          <a:p>
            <a:pPr marL="484632" indent="-457200">
              <a:buFont typeface="Wingdings" panose="05000000000000000000" pitchFamily="2" charset="2"/>
              <a:buChar char="q"/>
            </a:pPr>
            <a:r>
              <a:rPr lang="en-US" dirty="0" smtClean="0"/>
              <a:t>ADHD advocacy and support.</a:t>
            </a:r>
          </a:p>
          <a:p>
            <a:endParaRPr lang="en-US" dirty="0"/>
          </a:p>
          <a:p>
            <a:pPr marL="484632" indent="-457200">
              <a:buFont typeface="Wingdings" panose="05000000000000000000" pitchFamily="2" charset="2"/>
              <a:buChar char="q"/>
            </a:pPr>
            <a:r>
              <a:rPr lang="en-US" dirty="0" smtClean="0"/>
              <a:t>Receive member discounted pricing on CHADD products, services or events.</a:t>
            </a:r>
            <a:endParaRPr lang="en-US" dirty="0"/>
          </a:p>
        </p:txBody>
      </p:sp>
    </p:spTree>
    <p:extLst>
      <p:ext uri="{BB962C8B-B14F-4D97-AF65-F5344CB8AC3E}">
        <p14:creationId xmlns:p14="http://schemas.microsoft.com/office/powerpoint/2010/main" val="34304497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478</TotalTime>
  <Words>575</Words>
  <Application>Microsoft Office PowerPoint</Application>
  <PresentationFormat>On-screen Show (4:3)</PresentationFormat>
  <Paragraphs>179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Children and Adults with   Attention-Deficit/Hyperactivity Disorder (CHADD)</vt:lpstr>
      <vt:lpstr>PowerPoint Presentation</vt:lpstr>
      <vt:lpstr>PROGRAMS AND SERVICES </vt:lpstr>
      <vt:lpstr>PowerPoint Presentation</vt:lpstr>
      <vt:lpstr>PowerPoint Presentation</vt:lpstr>
      <vt:lpstr>PowerPoint Presentation</vt:lpstr>
      <vt:lpstr>Who Does CHADD Represent? </vt:lpstr>
      <vt:lpstr>Why should I become a CHADD Member?</vt:lpstr>
      <vt:lpstr>What do I Receive as a Member?</vt:lpstr>
      <vt:lpstr>MEMBERSHIP TYPES </vt:lpstr>
      <vt:lpstr>What do I Receive as a 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PROGRAMS AND SERVICES</dc:title>
  <dc:creator>April Gower-Getz</dc:creator>
  <cp:lastModifiedBy>Windows User</cp:lastModifiedBy>
  <cp:revision>42</cp:revision>
  <dcterms:created xsi:type="dcterms:W3CDTF">2017-07-06T15:52:30Z</dcterms:created>
  <dcterms:modified xsi:type="dcterms:W3CDTF">2017-07-12T18:21:50Z</dcterms:modified>
</cp:coreProperties>
</file>